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301" r:id="rId2"/>
    <p:sldId id="327" r:id="rId3"/>
    <p:sldId id="329" r:id="rId4"/>
    <p:sldId id="304" r:id="rId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D2424"/>
    <a:srgbClr val="C0C0C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200" y="-8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+mn-ea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089E045-01FE-4C81-BAEE-8C71C0879F82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+mn-ea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7A6292E-3BEF-4143-8ECB-413CD5CD0A2D}" type="datetime1">
              <a:rPr lang="ru-RU"/>
              <a:pPr/>
              <a:t>20.10.2010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+mn-ea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BCB2848-0557-46F5-BB8F-16884405A6D1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E6F2DB-A481-4CDC-AC48-7A52A1475F1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0434EE-9471-4CA7-A87D-E31322C637B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E3C510-EC63-45DC-AD16-0682FD5B4EF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B76980-DFEF-4D4B-ACE9-79FBBAE2652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B18D9F-5ED1-4932-A92D-DF8551E2684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6798DF-D174-4FA6-921B-051077FC74C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FEBC40-7E00-4A4E-B584-BEE6DC35C46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203BF4-9DEA-464A-A9F8-6D5B3571276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5299BF-5618-43AC-A2AA-F9DCE482461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A0C6B5-294F-44F3-A66F-BC0B1DAF79A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313D84-A213-4387-93BC-E9211A129FB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+mn-ea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+mn-ea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94E4CDF-C644-406C-B5CD-A16503657CB6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 txBox="1">
            <a:spLocks/>
          </p:cNvSpPr>
          <p:nvPr/>
        </p:nvSpPr>
        <p:spPr bwMode="auto">
          <a:xfrm>
            <a:off x="685800" y="2492896"/>
            <a:ext cx="7088188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ru-RU" sz="4800" dirty="0" smtClean="0">
                <a:latin typeface="Calibri" charset="0"/>
              </a:rPr>
              <a:t>Студия и Агентство – разный бизнес</a:t>
            </a:r>
            <a:endParaRPr lang="ru-RU" sz="4800" dirty="0">
              <a:latin typeface="Calibri" charset="0"/>
            </a:endParaRPr>
          </a:p>
          <a:p>
            <a:r>
              <a:rPr lang="ru-RU" sz="4800" dirty="0">
                <a:latin typeface="Calibri" charset="0"/>
              </a:rPr>
              <a:t/>
            </a:r>
            <a:br>
              <a:rPr lang="ru-RU" sz="4800" dirty="0">
                <a:latin typeface="Calibri" charset="0"/>
              </a:rPr>
            </a:br>
            <a:r>
              <a:rPr lang="ru-RU" sz="2400" dirty="0">
                <a:latin typeface="Calibri" charset="0"/>
              </a:rPr>
              <a:t/>
            </a:r>
            <a:br>
              <a:rPr lang="ru-RU" sz="2400" dirty="0">
                <a:latin typeface="Calibri" charset="0"/>
              </a:rPr>
            </a:br>
            <a:r>
              <a:rPr lang="ru-RU" sz="2400" dirty="0">
                <a:latin typeface="Calibri" charset="0"/>
              </a:rPr>
              <a:t/>
            </a:r>
            <a:br>
              <a:rPr lang="ru-RU" sz="2400" dirty="0">
                <a:latin typeface="Calibri" charset="0"/>
              </a:rPr>
            </a:br>
            <a:endParaRPr lang="ru-RU" sz="2400" dirty="0">
              <a:latin typeface="Calibri" charset="0"/>
            </a:endParaRPr>
          </a:p>
        </p:txBody>
      </p:sp>
      <p:pic>
        <p:nvPicPr>
          <p:cNvPr id="15363" name="Picture 2" descr="G:\projects\ADV\logo\_USE IT\logo_text_red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24750" y="5921375"/>
            <a:ext cx="935038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827584" y="5733256"/>
            <a:ext cx="352609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Calibri" charset="0"/>
              </a:rPr>
              <a:t>ADV / web-engineering</a:t>
            </a:r>
            <a:r>
              <a:rPr lang="ru-RU" sz="2400" dirty="0" smtClean="0">
                <a:latin typeface="Calibri" charset="0"/>
              </a:rPr>
              <a:t> </a:t>
            </a:r>
            <a:r>
              <a:rPr lang="en-US" sz="2400" dirty="0" smtClean="0">
                <a:latin typeface="Calibri" charset="0"/>
              </a:rPr>
              <a:t>co.</a:t>
            </a:r>
            <a:endParaRPr lang="ru-RU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432048" y="836712"/>
            <a:ext cx="1656184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ru-RU" sz="2800" dirty="0" smtClean="0">
                <a:latin typeface="Calibri" charset="0"/>
              </a:rPr>
              <a:t>студия</a:t>
            </a:r>
            <a:endParaRPr lang="ru-RU" sz="2800" dirty="0">
              <a:latin typeface="Calibri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736304" y="836712"/>
            <a:ext cx="151216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Calibri" charset="0"/>
              </a:rPr>
              <a:t>проекты</a:t>
            </a:r>
            <a:endParaRPr lang="ru-RU" sz="2800" dirty="0">
              <a:latin typeface="Calibri" charset="0"/>
            </a:endParaRPr>
          </a:p>
        </p:txBody>
      </p:sp>
      <p:grpSp>
        <p:nvGrpSpPr>
          <p:cNvPr id="9" name="Группа 8"/>
          <p:cNvGrpSpPr/>
          <p:nvPr/>
        </p:nvGrpSpPr>
        <p:grpSpPr>
          <a:xfrm>
            <a:off x="2232248" y="1072108"/>
            <a:ext cx="381000" cy="153988"/>
            <a:chOff x="4572000" y="3124200"/>
            <a:chExt cx="381000" cy="153988"/>
          </a:xfrm>
        </p:grpSpPr>
        <p:cxnSp>
          <p:nvCxnSpPr>
            <p:cNvPr id="6" name="Straight Connector 6"/>
            <p:cNvCxnSpPr>
              <a:cxnSpLocks noChangeShapeType="1"/>
            </p:cNvCxnSpPr>
            <p:nvPr/>
          </p:nvCxnSpPr>
          <p:spPr bwMode="auto">
            <a:xfrm>
              <a:off x="4572000" y="3124200"/>
              <a:ext cx="381000" cy="1588"/>
            </a:xfrm>
            <a:prstGeom prst="line">
              <a:avLst/>
            </a:prstGeom>
            <a:noFill/>
            <a:ln w="25400">
              <a:solidFill>
                <a:srgbClr val="9D2424"/>
              </a:solidFill>
              <a:round/>
              <a:headEnd/>
              <a:tailEnd/>
            </a:ln>
            <a:effectLst>
              <a:outerShdw dist="20000" dir="5400000" rotWithShape="0">
                <a:srgbClr val="808080">
                  <a:alpha val="37999"/>
                </a:srgbClr>
              </a:outerShdw>
            </a:effectLst>
          </p:spPr>
        </p:cxnSp>
        <p:cxnSp>
          <p:nvCxnSpPr>
            <p:cNvPr id="7" name="Straight Connector 7"/>
            <p:cNvCxnSpPr>
              <a:cxnSpLocks noChangeShapeType="1"/>
            </p:cNvCxnSpPr>
            <p:nvPr/>
          </p:nvCxnSpPr>
          <p:spPr bwMode="auto">
            <a:xfrm>
              <a:off x="4572000" y="3276600"/>
              <a:ext cx="381000" cy="1588"/>
            </a:xfrm>
            <a:prstGeom prst="line">
              <a:avLst/>
            </a:prstGeom>
            <a:noFill/>
            <a:ln w="25400">
              <a:solidFill>
                <a:srgbClr val="9D2424"/>
              </a:solidFill>
              <a:round/>
              <a:headEnd/>
              <a:tailEnd/>
            </a:ln>
            <a:effectLst>
              <a:outerShdw dist="20000" dir="5400000" rotWithShape="0">
                <a:srgbClr val="808080">
                  <a:alpha val="37999"/>
                </a:srgbClr>
              </a:outerShdw>
            </a:effectLst>
          </p:spPr>
        </p:cxnSp>
      </p:grpSp>
      <p:sp>
        <p:nvSpPr>
          <p:cNvPr id="32" name="Right Brace 43"/>
          <p:cNvSpPr>
            <a:spLocks/>
          </p:cNvSpPr>
          <p:nvPr/>
        </p:nvSpPr>
        <p:spPr bwMode="auto">
          <a:xfrm flipH="1">
            <a:off x="4355976" y="332656"/>
            <a:ext cx="381000" cy="1600200"/>
          </a:xfrm>
          <a:prstGeom prst="rightBrace">
            <a:avLst>
              <a:gd name="adj1" fmla="val 8342"/>
              <a:gd name="adj2" fmla="val 50000"/>
            </a:avLst>
          </a:prstGeom>
          <a:noFill/>
          <a:ln w="25400">
            <a:solidFill>
              <a:srgbClr val="9D2424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/>
          <a:lstStyle/>
          <a:p>
            <a:endParaRPr lang="ru-RU"/>
          </a:p>
        </p:txBody>
      </p:sp>
      <p:pic>
        <p:nvPicPr>
          <p:cNvPr id="33" name="Picture 10" descr="iconma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080" y="764704"/>
            <a:ext cx="355104" cy="5777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" name="TextBox 13"/>
          <p:cNvSpPr txBox="1">
            <a:spLocks noChangeArrowheads="1"/>
          </p:cNvSpPr>
          <p:nvPr/>
        </p:nvSpPr>
        <p:spPr bwMode="auto">
          <a:xfrm>
            <a:off x="5076056" y="1412776"/>
            <a:ext cx="208823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1200" dirty="0" smtClean="0">
                <a:latin typeface="Calibri" charset="0"/>
              </a:rPr>
              <a:t>производство</a:t>
            </a:r>
            <a:endParaRPr lang="en-US" sz="1200" b="1" dirty="0">
              <a:latin typeface="Calibri" charset="0"/>
            </a:endParaRPr>
          </a:p>
        </p:txBody>
      </p:sp>
      <p:pic>
        <p:nvPicPr>
          <p:cNvPr id="41" name="Picture 10" descr="iconma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80112" y="764704"/>
            <a:ext cx="355104" cy="5777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2" name="Picture 10" descr="iconma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8144" y="764704"/>
            <a:ext cx="355104" cy="5777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" name="Picture 10" descr="iconma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56176" y="764704"/>
            <a:ext cx="355104" cy="5777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" name="Picture 10" descr="iconma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44208" y="764704"/>
            <a:ext cx="355104" cy="5777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" name="Picture 10" descr="iconma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2240" y="764704"/>
            <a:ext cx="355104" cy="5777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" name="Picture 10" descr="iconma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12360" y="764704"/>
            <a:ext cx="355104" cy="5777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7" name="TextBox 13"/>
          <p:cNvSpPr txBox="1">
            <a:spLocks noChangeArrowheads="1"/>
          </p:cNvSpPr>
          <p:nvPr/>
        </p:nvSpPr>
        <p:spPr bwMode="auto">
          <a:xfrm>
            <a:off x="7524328" y="1412776"/>
            <a:ext cx="93610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1200" dirty="0" smtClean="0">
                <a:latin typeface="Calibri" charset="0"/>
              </a:rPr>
              <a:t>продажи</a:t>
            </a:r>
            <a:endParaRPr lang="en-US" sz="1200" b="1" dirty="0">
              <a:latin typeface="Calibri" charset="0"/>
            </a:endParaRPr>
          </a:p>
        </p:txBody>
      </p:sp>
      <p:sp>
        <p:nvSpPr>
          <p:cNvPr id="74" name="TextBox 73"/>
          <p:cNvSpPr txBox="1">
            <a:spLocks noChangeArrowheads="1"/>
          </p:cNvSpPr>
          <p:nvPr/>
        </p:nvSpPr>
        <p:spPr bwMode="auto">
          <a:xfrm>
            <a:off x="5220072" y="1844824"/>
            <a:ext cx="223224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1600" dirty="0" smtClean="0">
                <a:latin typeface="Calibri" charset="0"/>
              </a:rPr>
              <a:t>Большое </a:t>
            </a:r>
            <a:r>
              <a:rPr lang="ru-RU" sz="1600" dirty="0" err="1" smtClean="0">
                <a:latin typeface="Calibri" charset="0"/>
              </a:rPr>
              <a:t>портфолио</a:t>
            </a:r>
            <a:endParaRPr lang="ru-RU" sz="1600" dirty="0">
              <a:latin typeface="Calibri" charset="0"/>
            </a:endParaRPr>
          </a:p>
        </p:txBody>
      </p:sp>
      <p:sp>
        <p:nvSpPr>
          <p:cNvPr id="76" name="TextBox 75"/>
          <p:cNvSpPr txBox="1">
            <a:spLocks noChangeArrowheads="1"/>
          </p:cNvSpPr>
          <p:nvPr/>
        </p:nvSpPr>
        <p:spPr bwMode="auto">
          <a:xfrm>
            <a:off x="5220072" y="2492896"/>
            <a:ext cx="374441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1600" dirty="0" smtClean="0">
                <a:latin typeface="Calibri" charset="0"/>
              </a:rPr>
              <a:t>Потери клиентов ввиду конкуренции</a:t>
            </a:r>
            <a:endParaRPr lang="ru-RU" sz="1600" dirty="0">
              <a:latin typeface="Calibri" charset="0"/>
            </a:endParaRPr>
          </a:p>
        </p:txBody>
      </p:sp>
      <p:sp>
        <p:nvSpPr>
          <p:cNvPr id="77" name="TextBox 76"/>
          <p:cNvSpPr txBox="1">
            <a:spLocks noChangeArrowheads="1"/>
          </p:cNvSpPr>
          <p:nvPr/>
        </p:nvSpPr>
        <p:spPr bwMode="auto">
          <a:xfrm>
            <a:off x="5220072" y="2154342"/>
            <a:ext cx="338437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1600" dirty="0" smtClean="0">
                <a:latin typeface="Calibri" charset="0"/>
              </a:rPr>
              <a:t>Многие проекты не эффективны</a:t>
            </a:r>
            <a:endParaRPr lang="ru-RU" sz="1600" dirty="0">
              <a:latin typeface="Calibri" charset="0"/>
            </a:endParaRPr>
          </a:p>
        </p:txBody>
      </p:sp>
      <p:sp>
        <p:nvSpPr>
          <p:cNvPr id="80" name="TextBox 79"/>
          <p:cNvSpPr txBox="1">
            <a:spLocks noChangeArrowheads="1"/>
          </p:cNvSpPr>
          <p:nvPr/>
        </p:nvSpPr>
        <p:spPr bwMode="auto">
          <a:xfrm>
            <a:off x="5220072" y="2780928"/>
            <a:ext cx="374441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1600" dirty="0" smtClean="0">
                <a:latin typeface="Calibri" charset="0"/>
              </a:rPr>
              <a:t>Хороших проектов мало</a:t>
            </a:r>
            <a:endParaRPr lang="ru-RU" sz="1600" dirty="0">
              <a:latin typeface="Calibri" charset="0"/>
            </a:endParaRPr>
          </a:p>
        </p:txBody>
      </p:sp>
      <p:sp>
        <p:nvSpPr>
          <p:cNvPr id="83" name="TextBox 82"/>
          <p:cNvSpPr txBox="1">
            <a:spLocks noChangeArrowheads="1"/>
          </p:cNvSpPr>
          <p:nvPr/>
        </p:nvSpPr>
        <p:spPr bwMode="auto">
          <a:xfrm>
            <a:off x="251520" y="4149080"/>
            <a:ext cx="1656184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ru-RU" sz="2800" dirty="0" smtClean="0">
                <a:latin typeface="Calibri" charset="0"/>
              </a:rPr>
              <a:t>агентство</a:t>
            </a:r>
            <a:endParaRPr lang="ru-RU" sz="2800" dirty="0">
              <a:latin typeface="Calibri" charset="0"/>
            </a:endParaRPr>
          </a:p>
        </p:txBody>
      </p:sp>
      <p:sp>
        <p:nvSpPr>
          <p:cNvPr id="84" name="TextBox 83"/>
          <p:cNvSpPr txBox="1">
            <a:spLocks noChangeArrowheads="1"/>
          </p:cNvSpPr>
          <p:nvPr/>
        </p:nvSpPr>
        <p:spPr bwMode="auto">
          <a:xfrm>
            <a:off x="2555776" y="4149080"/>
            <a:ext cx="172819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Calibri" charset="0"/>
              </a:rPr>
              <a:t>результат</a:t>
            </a:r>
            <a:endParaRPr lang="ru-RU" sz="2800" dirty="0">
              <a:latin typeface="Calibri" charset="0"/>
            </a:endParaRPr>
          </a:p>
        </p:txBody>
      </p:sp>
      <p:grpSp>
        <p:nvGrpSpPr>
          <p:cNvPr id="85" name="Группа 53"/>
          <p:cNvGrpSpPr/>
          <p:nvPr/>
        </p:nvGrpSpPr>
        <p:grpSpPr>
          <a:xfrm>
            <a:off x="2051720" y="4384476"/>
            <a:ext cx="381000" cy="153988"/>
            <a:chOff x="4572000" y="3124200"/>
            <a:chExt cx="381000" cy="153988"/>
          </a:xfrm>
        </p:grpSpPr>
        <p:cxnSp>
          <p:nvCxnSpPr>
            <p:cNvPr id="86" name="Straight Connector 6"/>
            <p:cNvCxnSpPr>
              <a:cxnSpLocks noChangeShapeType="1"/>
            </p:cNvCxnSpPr>
            <p:nvPr/>
          </p:nvCxnSpPr>
          <p:spPr bwMode="auto">
            <a:xfrm>
              <a:off x="4572000" y="3124200"/>
              <a:ext cx="381000" cy="1588"/>
            </a:xfrm>
            <a:prstGeom prst="line">
              <a:avLst/>
            </a:prstGeom>
            <a:noFill/>
            <a:ln w="25400">
              <a:solidFill>
                <a:srgbClr val="9D2424"/>
              </a:solidFill>
              <a:round/>
              <a:headEnd/>
              <a:tailEnd/>
            </a:ln>
            <a:effectLst>
              <a:outerShdw dist="20000" dir="5400000" rotWithShape="0">
                <a:srgbClr val="808080">
                  <a:alpha val="37999"/>
                </a:srgbClr>
              </a:outerShdw>
            </a:effectLst>
          </p:spPr>
        </p:cxnSp>
        <p:cxnSp>
          <p:nvCxnSpPr>
            <p:cNvPr id="87" name="Straight Connector 7"/>
            <p:cNvCxnSpPr>
              <a:cxnSpLocks noChangeShapeType="1"/>
            </p:cNvCxnSpPr>
            <p:nvPr/>
          </p:nvCxnSpPr>
          <p:spPr bwMode="auto">
            <a:xfrm>
              <a:off x="4572000" y="3276600"/>
              <a:ext cx="381000" cy="1588"/>
            </a:xfrm>
            <a:prstGeom prst="line">
              <a:avLst/>
            </a:prstGeom>
            <a:noFill/>
            <a:ln w="25400">
              <a:solidFill>
                <a:srgbClr val="9D2424"/>
              </a:solidFill>
              <a:round/>
              <a:headEnd/>
              <a:tailEnd/>
            </a:ln>
            <a:effectLst>
              <a:outerShdw dist="20000" dir="5400000" rotWithShape="0">
                <a:srgbClr val="808080">
                  <a:alpha val="37999"/>
                </a:srgbClr>
              </a:outerShdw>
            </a:effectLst>
          </p:spPr>
        </p:cxnSp>
      </p:grpSp>
      <p:sp>
        <p:nvSpPr>
          <p:cNvPr id="88" name="Right Brace 43"/>
          <p:cNvSpPr>
            <a:spLocks/>
          </p:cNvSpPr>
          <p:nvPr/>
        </p:nvSpPr>
        <p:spPr bwMode="auto">
          <a:xfrm flipH="1">
            <a:off x="4283968" y="3645024"/>
            <a:ext cx="381000" cy="1600200"/>
          </a:xfrm>
          <a:prstGeom prst="rightBrace">
            <a:avLst>
              <a:gd name="adj1" fmla="val 8342"/>
              <a:gd name="adj2" fmla="val 50000"/>
            </a:avLst>
          </a:prstGeom>
          <a:noFill/>
          <a:ln w="25400">
            <a:solidFill>
              <a:srgbClr val="9D2424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/>
          <a:lstStyle/>
          <a:p>
            <a:endParaRPr lang="ru-RU"/>
          </a:p>
        </p:txBody>
      </p:sp>
      <p:pic>
        <p:nvPicPr>
          <p:cNvPr id="89" name="Picture 10" descr="iconma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4077072"/>
            <a:ext cx="355104" cy="5777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0" name="TextBox 13"/>
          <p:cNvSpPr txBox="1">
            <a:spLocks noChangeArrowheads="1"/>
          </p:cNvSpPr>
          <p:nvPr/>
        </p:nvSpPr>
        <p:spPr bwMode="auto">
          <a:xfrm>
            <a:off x="5004048" y="4725144"/>
            <a:ext cx="208823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1200" dirty="0" smtClean="0">
                <a:latin typeface="Calibri" charset="0"/>
              </a:rPr>
              <a:t>производство</a:t>
            </a:r>
            <a:endParaRPr lang="en-US" sz="1200" b="1" dirty="0">
              <a:latin typeface="Calibri" charset="0"/>
            </a:endParaRPr>
          </a:p>
        </p:txBody>
      </p:sp>
      <p:pic>
        <p:nvPicPr>
          <p:cNvPr id="91" name="Picture 10" descr="iconma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104" y="4077072"/>
            <a:ext cx="355104" cy="5777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" name="Picture 10" descr="iconma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6136" y="4077072"/>
            <a:ext cx="355104" cy="5777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3" name="Picture 10" descr="iconma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168" y="4077072"/>
            <a:ext cx="355104" cy="5777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4" name="Picture 10" descr="iconma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4077072"/>
            <a:ext cx="355104" cy="5777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5" name="Picture 10" descr="iconma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68344" y="4077072"/>
            <a:ext cx="355104" cy="5777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6" name="Picture 10" descr="iconma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56376" y="4077072"/>
            <a:ext cx="355104" cy="5777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7" name="TextBox 13"/>
          <p:cNvSpPr txBox="1">
            <a:spLocks noChangeArrowheads="1"/>
          </p:cNvSpPr>
          <p:nvPr/>
        </p:nvSpPr>
        <p:spPr bwMode="auto">
          <a:xfrm>
            <a:off x="6876256" y="4725144"/>
            <a:ext cx="201622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1200" dirty="0" smtClean="0">
                <a:latin typeface="Calibri" charset="0"/>
              </a:rPr>
              <a:t>слушание и планирование</a:t>
            </a:r>
            <a:endParaRPr lang="en-US" sz="1200" b="1" dirty="0">
              <a:latin typeface="Calibri" charset="0"/>
            </a:endParaRPr>
          </a:p>
        </p:txBody>
      </p:sp>
      <p:sp>
        <p:nvSpPr>
          <p:cNvPr id="98" name="TextBox 97"/>
          <p:cNvSpPr txBox="1">
            <a:spLocks noChangeArrowheads="1"/>
          </p:cNvSpPr>
          <p:nvPr/>
        </p:nvSpPr>
        <p:spPr bwMode="auto">
          <a:xfrm>
            <a:off x="5148064" y="5157192"/>
            <a:ext cx="187220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1600" dirty="0" smtClean="0">
                <a:latin typeface="Calibri" charset="0"/>
              </a:rPr>
              <a:t>Средние  задачи</a:t>
            </a:r>
            <a:endParaRPr lang="ru-RU" sz="1600" dirty="0">
              <a:latin typeface="Calibri" charset="0"/>
            </a:endParaRPr>
          </a:p>
        </p:txBody>
      </p:sp>
      <p:pic>
        <p:nvPicPr>
          <p:cNvPr id="99" name="Picture 10" descr="iconma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5248" y="4077072"/>
            <a:ext cx="355104" cy="5777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0" name="TextBox 99"/>
          <p:cNvSpPr txBox="1">
            <a:spLocks noChangeArrowheads="1"/>
          </p:cNvSpPr>
          <p:nvPr/>
        </p:nvSpPr>
        <p:spPr bwMode="auto">
          <a:xfrm>
            <a:off x="5148064" y="5445224"/>
            <a:ext cx="223224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1600" dirty="0" smtClean="0">
                <a:latin typeface="Calibri" charset="0"/>
              </a:rPr>
              <a:t>Маленькое </a:t>
            </a:r>
            <a:r>
              <a:rPr lang="ru-RU" sz="1600" dirty="0" err="1" smtClean="0">
                <a:latin typeface="Calibri" charset="0"/>
              </a:rPr>
              <a:t>портфолио</a:t>
            </a:r>
            <a:endParaRPr lang="ru-RU" sz="1600" dirty="0">
              <a:latin typeface="Calibri" charset="0"/>
            </a:endParaRPr>
          </a:p>
        </p:txBody>
      </p:sp>
      <p:sp>
        <p:nvSpPr>
          <p:cNvPr id="101" name="TextBox 100"/>
          <p:cNvSpPr txBox="1">
            <a:spLocks noChangeArrowheads="1"/>
          </p:cNvSpPr>
          <p:nvPr/>
        </p:nvSpPr>
        <p:spPr bwMode="auto">
          <a:xfrm>
            <a:off x="5148064" y="5733256"/>
            <a:ext cx="295232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1600" dirty="0" smtClean="0">
                <a:latin typeface="Calibri" charset="0"/>
              </a:rPr>
              <a:t>Достижения нельзя раскрывать</a:t>
            </a:r>
            <a:endParaRPr lang="ru-RU" sz="1600" dirty="0">
              <a:latin typeface="Calibri" charset="0"/>
            </a:endParaRPr>
          </a:p>
        </p:txBody>
      </p:sp>
      <p:sp>
        <p:nvSpPr>
          <p:cNvPr id="102" name="TextBox 101"/>
          <p:cNvSpPr txBox="1">
            <a:spLocks noChangeArrowheads="1"/>
          </p:cNvSpPr>
          <p:nvPr/>
        </p:nvSpPr>
        <p:spPr bwMode="auto">
          <a:xfrm>
            <a:off x="5148064" y="6042774"/>
            <a:ext cx="295232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1600" dirty="0" smtClean="0">
                <a:latin typeface="Calibri" charset="0"/>
              </a:rPr>
              <a:t>Много </a:t>
            </a:r>
            <a:r>
              <a:rPr lang="ru-RU" sz="1600" dirty="0" err="1" smtClean="0">
                <a:latin typeface="Calibri" charset="0"/>
              </a:rPr>
              <a:t>предпроектной</a:t>
            </a:r>
            <a:r>
              <a:rPr lang="ru-RU" sz="1600" dirty="0" smtClean="0">
                <a:latin typeface="Calibri" charset="0"/>
              </a:rPr>
              <a:t> работы</a:t>
            </a:r>
            <a:endParaRPr lang="ru-RU" sz="1600" dirty="0">
              <a:latin typeface="Calibri" charset="0"/>
            </a:endParaRPr>
          </a:p>
        </p:txBody>
      </p:sp>
      <p:sp>
        <p:nvSpPr>
          <p:cNvPr id="104" name="TextBox 103"/>
          <p:cNvSpPr txBox="1">
            <a:spLocks noChangeArrowheads="1"/>
          </p:cNvSpPr>
          <p:nvPr/>
        </p:nvSpPr>
        <p:spPr bwMode="auto">
          <a:xfrm>
            <a:off x="5220072" y="3090446"/>
            <a:ext cx="374441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1600" dirty="0" smtClean="0">
                <a:latin typeface="Calibri" charset="0"/>
              </a:rPr>
              <a:t>Прямоток </a:t>
            </a:r>
            <a:endParaRPr lang="ru-RU" sz="1600" dirty="0">
              <a:latin typeface="Calibri" charset="0"/>
            </a:endParaRPr>
          </a:p>
        </p:txBody>
      </p:sp>
      <p:sp>
        <p:nvSpPr>
          <p:cNvPr id="107" name="TextBox 106"/>
          <p:cNvSpPr txBox="1">
            <a:spLocks noChangeArrowheads="1"/>
          </p:cNvSpPr>
          <p:nvPr/>
        </p:nvSpPr>
        <p:spPr bwMode="auto">
          <a:xfrm>
            <a:off x="5148064" y="6330806"/>
            <a:ext cx="295232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1600" dirty="0" smtClean="0">
                <a:latin typeface="Calibri" charset="0"/>
              </a:rPr>
              <a:t>Риски клиента</a:t>
            </a:r>
            <a:endParaRPr lang="ru-RU" sz="1600" dirty="0">
              <a:latin typeface="Calibri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432048" y="836712"/>
            <a:ext cx="1656184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ru-RU" sz="2800" dirty="0" smtClean="0">
                <a:latin typeface="Calibri" charset="0"/>
              </a:rPr>
              <a:t>студия</a:t>
            </a:r>
            <a:endParaRPr lang="ru-RU" sz="2800" dirty="0">
              <a:latin typeface="Calibri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736304" y="836712"/>
            <a:ext cx="151216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Calibri" charset="0"/>
              </a:rPr>
              <a:t>проекты</a:t>
            </a:r>
            <a:endParaRPr lang="ru-RU" sz="2800" dirty="0">
              <a:latin typeface="Calibri" charset="0"/>
            </a:endParaRPr>
          </a:p>
        </p:txBody>
      </p:sp>
      <p:grpSp>
        <p:nvGrpSpPr>
          <p:cNvPr id="2" name="Группа 8"/>
          <p:cNvGrpSpPr/>
          <p:nvPr/>
        </p:nvGrpSpPr>
        <p:grpSpPr>
          <a:xfrm>
            <a:off x="2232248" y="1072108"/>
            <a:ext cx="381000" cy="153988"/>
            <a:chOff x="4572000" y="3124200"/>
            <a:chExt cx="381000" cy="153988"/>
          </a:xfrm>
        </p:grpSpPr>
        <p:cxnSp>
          <p:nvCxnSpPr>
            <p:cNvPr id="6" name="Straight Connector 6"/>
            <p:cNvCxnSpPr>
              <a:cxnSpLocks noChangeShapeType="1"/>
            </p:cNvCxnSpPr>
            <p:nvPr/>
          </p:nvCxnSpPr>
          <p:spPr bwMode="auto">
            <a:xfrm>
              <a:off x="4572000" y="3124200"/>
              <a:ext cx="381000" cy="1588"/>
            </a:xfrm>
            <a:prstGeom prst="line">
              <a:avLst/>
            </a:prstGeom>
            <a:noFill/>
            <a:ln w="25400">
              <a:solidFill>
                <a:srgbClr val="9D2424"/>
              </a:solidFill>
              <a:round/>
              <a:headEnd/>
              <a:tailEnd/>
            </a:ln>
            <a:effectLst>
              <a:outerShdw dist="20000" dir="5400000" rotWithShape="0">
                <a:srgbClr val="808080">
                  <a:alpha val="37999"/>
                </a:srgbClr>
              </a:outerShdw>
            </a:effectLst>
          </p:spPr>
        </p:cxnSp>
        <p:cxnSp>
          <p:nvCxnSpPr>
            <p:cNvPr id="7" name="Straight Connector 7"/>
            <p:cNvCxnSpPr>
              <a:cxnSpLocks noChangeShapeType="1"/>
            </p:cNvCxnSpPr>
            <p:nvPr/>
          </p:nvCxnSpPr>
          <p:spPr bwMode="auto">
            <a:xfrm>
              <a:off x="4572000" y="3276600"/>
              <a:ext cx="381000" cy="1588"/>
            </a:xfrm>
            <a:prstGeom prst="line">
              <a:avLst/>
            </a:prstGeom>
            <a:noFill/>
            <a:ln w="25400">
              <a:solidFill>
                <a:srgbClr val="9D2424"/>
              </a:solidFill>
              <a:round/>
              <a:headEnd/>
              <a:tailEnd/>
            </a:ln>
            <a:effectLst>
              <a:outerShdw dist="20000" dir="5400000" rotWithShape="0">
                <a:srgbClr val="808080">
                  <a:alpha val="37999"/>
                </a:srgbClr>
              </a:outerShdw>
            </a:effectLst>
          </p:spPr>
        </p:cxnSp>
      </p:grpSp>
      <p:sp>
        <p:nvSpPr>
          <p:cNvPr id="32" name="Right Brace 43"/>
          <p:cNvSpPr>
            <a:spLocks/>
          </p:cNvSpPr>
          <p:nvPr/>
        </p:nvSpPr>
        <p:spPr bwMode="auto">
          <a:xfrm flipH="1">
            <a:off x="4355976" y="332656"/>
            <a:ext cx="381000" cy="1600200"/>
          </a:xfrm>
          <a:prstGeom prst="rightBrace">
            <a:avLst>
              <a:gd name="adj1" fmla="val 8342"/>
              <a:gd name="adj2" fmla="val 50000"/>
            </a:avLst>
          </a:prstGeom>
          <a:noFill/>
          <a:ln w="25400">
            <a:solidFill>
              <a:srgbClr val="9D2424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/>
          <a:lstStyle/>
          <a:p>
            <a:endParaRPr lang="ru-RU"/>
          </a:p>
        </p:txBody>
      </p:sp>
      <p:pic>
        <p:nvPicPr>
          <p:cNvPr id="33" name="Picture 10" descr="iconma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080" y="764704"/>
            <a:ext cx="355104" cy="5777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" name="TextBox 13"/>
          <p:cNvSpPr txBox="1">
            <a:spLocks noChangeArrowheads="1"/>
          </p:cNvSpPr>
          <p:nvPr/>
        </p:nvSpPr>
        <p:spPr bwMode="auto">
          <a:xfrm>
            <a:off x="5076056" y="1412776"/>
            <a:ext cx="208823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1200" dirty="0" smtClean="0">
                <a:latin typeface="Calibri" charset="0"/>
              </a:rPr>
              <a:t>производство</a:t>
            </a:r>
            <a:endParaRPr lang="en-US" sz="1200" b="1" dirty="0">
              <a:latin typeface="Calibri" charset="0"/>
            </a:endParaRPr>
          </a:p>
        </p:txBody>
      </p:sp>
      <p:pic>
        <p:nvPicPr>
          <p:cNvPr id="41" name="Picture 10" descr="iconma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80112" y="764704"/>
            <a:ext cx="355104" cy="5777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2" name="Picture 10" descr="iconma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8144" y="764704"/>
            <a:ext cx="355104" cy="5777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" name="Picture 10" descr="iconma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56176" y="764704"/>
            <a:ext cx="355104" cy="5777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" name="Picture 10" descr="iconma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44208" y="764704"/>
            <a:ext cx="355104" cy="5777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" name="Picture 10" descr="iconma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2240" y="764704"/>
            <a:ext cx="355104" cy="5777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" name="Picture 10" descr="iconma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12360" y="764704"/>
            <a:ext cx="355104" cy="5777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7" name="TextBox 13"/>
          <p:cNvSpPr txBox="1">
            <a:spLocks noChangeArrowheads="1"/>
          </p:cNvSpPr>
          <p:nvPr/>
        </p:nvSpPr>
        <p:spPr bwMode="auto">
          <a:xfrm>
            <a:off x="7524328" y="1412776"/>
            <a:ext cx="93610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1200" dirty="0" smtClean="0">
                <a:latin typeface="Calibri" charset="0"/>
              </a:rPr>
              <a:t>продажи</a:t>
            </a:r>
            <a:endParaRPr lang="en-US" sz="1200" b="1" dirty="0">
              <a:latin typeface="Calibri" charset="0"/>
            </a:endParaRPr>
          </a:p>
        </p:txBody>
      </p:sp>
      <p:sp>
        <p:nvSpPr>
          <p:cNvPr id="74" name="TextBox 73"/>
          <p:cNvSpPr txBox="1">
            <a:spLocks noChangeArrowheads="1"/>
          </p:cNvSpPr>
          <p:nvPr/>
        </p:nvSpPr>
        <p:spPr bwMode="auto">
          <a:xfrm>
            <a:off x="5220072" y="1844824"/>
            <a:ext cx="223224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1600" dirty="0" smtClean="0">
                <a:latin typeface="Calibri" charset="0"/>
              </a:rPr>
              <a:t>Большое </a:t>
            </a:r>
            <a:r>
              <a:rPr lang="ru-RU" sz="1600" dirty="0" err="1" smtClean="0">
                <a:latin typeface="Calibri" charset="0"/>
              </a:rPr>
              <a:t>портфолио</a:t>
            </a:r>
            <a:endParaRPr lang="ru-RU" sz="1600" dirty="0">
              <a:latin typeface="Calibri" charset="0"/>
            </a:endParaRPr>
          </a:p>
        </p:txBody>
      </p:sp>
      <p:sp>
        <p:nvSpPr>
          <p:cNvPr id="76" name="TextBox 75"/>
          <p:cNvSpPr txBox="1">
            <a:spLocks noChangeArrowheads="1"/>
          </p:cNvSpPr>
          <p:nvPr/>
        </p:nvSpPr>
        <p:spPr bwMode="auto">
          <a:xfrm>
            <a:off x="5220072" y="2492896"/>
            <a:ext cx="374441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1600" dirty="0" smtClean="0">
                <a:latin typeface="Calibri" charset="0"/>
              </a:rPr>
              <a:t>Потери клиентов ввиду конкуренции</a:t>
            </a:r>
            <a:endParaRPr lang="ru-RU" sz="1600" dirty="0">
              <a:latin typeface="Calibri" charset="0"/>
            </a:endParaRPr>
          </a:p>
        </p:txBody>
      </p:sp>
      <p:sp>
        <p:nvSpPr>
          <p:cNvPr id="77" name="TextBox 76"/>
          <p:cNvSpPr txBox="1">
            <a:spLocks noChangeArrowheads="1"/>
          </p:cNvSpPr>
          <p:nvPr/>
        </p:nvSpPr>
        <p:spPr bwMode="auto">
          <a:xfrm>
            <a:off x="5220072" y="2154342"/>
            <a:ext cx="338437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1600" dirty="0" smtClean="0">
                <a:latin typeface="Calibri" charset="0"/>
              </a:rPr>
              <a:t>Многие проекты не эффективны</a:t>
            </a:r>
            <a:endParaRPr lang="ru-RU" sz="1600" dirty="0">
              <a:latin typeface="Calibri" charset="0"/>
            </a:endParaRPr>
          </a:p>
        </p:txBody>
      </p:sp>
      <p:sp>
        <p:nvSpPr>
          <p:cNvPr id="80" name="TextBox 79"/>
          <p:cNvSpPr txBox="1">
            <a:spLocks noChangeArrowheads="1"/>
          </p:cNvSpPr>
          <p:nvPr/>
        </p:nvSpPr>
        <p:spPr bwMode="auto">
          <a:xfrm>
            <a:off x="5220072" y="2780928"/>
            <a:ext cx="374441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1600" dirty="0" smtClean="0">
                <a:latin typeface="Calibri" charset="0"/>
              </a:rPr>
              <a:t>Хороших проектов мало</a:t>
            </a:r>
            <a:endParaRPr lang="ru-RU" sz="1600" dirty="0">
              <a:latin typeface="Calibri" charset="0"/>
            </a:endParaRPr>
          </a:p>
        </p:txBody>
      </p:sp>
      <p:sp>
        <p:nvSpPr>
          <p:cNvPr id="83" name="TextBox 82"/>
          <p:cNvSpPr txBox="1">
            <a:spLocks noChangeArrowheads="1"/>
          </p:cNvSpPr>
          <p:nvPr/>
        </p:nvSpPr>
        <p:spPr bwMode="auto">
          <a:xfrm>
            <a:off x="251520" y="4149080"/>
            <a:ext cx="1656184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ru-RU" sz="2800" dirty="0" smtClean="0">
                <a:latin typeface="Calibri" charset="0"/>
              </a:rPr>
              <a:t>агентство</a:t>
            </a:r>
            <a:endParaRPr lang="ru-RU" sz="2800" dirty="0">
              <a:latin typeface="Calibri" charset="0"/>
            </a:endParaRPr>
          </a:p>
        </p:txBody>
      </p:sp>
      <p:sp>
        <p:nvSpPr>
          <p:cNvPr id="84" name="TextBox 83"/>
          <p:cNvSpPr txBox="1">
            <a:spLocks noChangeArrowheads="1"/>
          </p:cNvSpPr>
          <p:nvPr/>
        </p:nvSpPr>
        <p:spPr bwMode="auto">
          <a:xfrm>
            <a:off x="2555776" y="4149080"/>
            <a:ext cx="172819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Calibri" charset="0"/>
              </a:rPr>
              <a:t>результат</a:t>
            </a:r>
            <a:endParaRPr lang="ru-RU" sz="2800" dirty="0">
              <a:latin typeface="Calibri" charset="0"/>
            </a:endParaRPr>
          </a:p>
        </p:txBody>
      </p:sp>
      <p:grpSp>
        <p:nvGrpSpPr>
          <p:cNvPr id="3" name="Группа 53"/>
          <p:cNvGrpSpPr/>
          <p:nvPr/>
        </p:nvGrpSpPr>
        <p:grpSpPr>
          <a:xfrm>
            <a:off x="2051720" y="4384476"/>
            <a:ext cx="381000" cy="153988"/>
            <a:chOff x="4572000" y="3124200"/>
            <a:chExt cx="381000" cy="153988"/>
          </a:xfrm>
        </p:grpSpPr>
        <p:cxnSp>
          <p:nvCxnSpPr>
            <p:cNvPr id="86" name="Straight Connector 6"/>
            <p:cNvCxnSpPr>
              <a:cxnSpLocks noChangeShapeType="1"/>
            </p:cNvCxnSpPr>
            <p:nvPr/>
          </p:nvCxnSpPr>
          <p:spPr bwMode="auto">
            <a:xfrm>
              <a:off x="4572000" y="3124200"/>
              <a:ext cx="381000" cy="1588"/>
            </a:xfrm>
            <a:prstGeom prst="line">
              <a:avLst/>
            </a:prstGeom>
            <a:noFill/>
            <a:ln w="25400">
              <a:solidFill>
                <a:srgbClr val="9D2424"/>
              </a:solidFill>
              <a:round/>
              <a:headEnd/>
              <a:tailEnd/>
            </a:ln>
            <a:effectLst>
              <a:outerShdw dist="20000" dir="5400000" rotWithShape="0">
                <a:srgbClr val="808080">
                  <a:alpha val="37999"/>
                </a:srgbClr>
              </a:outerShdw>
            </a:effectLst>
          </p:spPr>
        </p:cxnSp>
        <p:cxnSp>
          <p:nvCxnSpPr>
            <p:cNvPr id="87" name="Straight Connector 7"/>
            <p:cNvCxnSpPr>
              <a:cxnSpLocks noChangeShapeType="1"/>
            </p:cNvCxnSpPr>
            <p:nvPr/>
          </p:nvCxnSpPr>
          <p:spPr bwMode="auto">
            <a:xfrm>
              <a:off x="4572000" y="3276600"/>
              <a:ext cx="381000" cy="1588"/>
            </a:xfrm>
            <a:prstGeom prst="line">
              <a:avLst/>
            </a:prstGeom>
            <a:noFill/>
            <a:ln w="25400">
              <a:solidFill>
                <a:srgbClr val="9D2424"/>
              </a:solidFill>
              <a:round/>
              <a:headEnd/>
              <a:tailEnd/>
            </a:ln>
            <a:effectLst>
              <a:outerShdw dist="20000" dir="5400000" rotWithShape="0">
                <a:srgbClr val="808080">
                  <a:alpha val="37999"/>
                </a:srgbClr>
              </a:outerShdw>
            </a:effectLst>
          </p:spPr>
        </p:cxnSp>
      </p:grpSp>
      <p:sp>
        <p:nvSpPr>
          <p:cNvPr id="88" name="Right Brace 43"/>
          <p:cNvSpPr>
            <a:spLocks/>
          </p:cNvSpPr>
          <p:nvPr/>
        </p:nvSpPr>
        <p:spPr bwMode="auto">
          <a:xfrm flipH="1">
            <a:off x="4283968" y="3645024"/>
            <a:ext cx="381000" cy="1600200"/>
          </a:xfrm>
          <a:prstGeom prst="rightBrace">
            <a:avLst>
              <a:gd name="adj1" fmla="val 8342"/>
              <a:gd name="adj2" fmla="val 50000"/>
            </a:avLst>
          </a:prstGeom>
          <a:noFill/>
          <a:ln w="25400">
            <a:solidFill>
              <a:srgbClr val="9D2424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/>
          <a:lstStyle/>
          <a:p>
            <a:endParaRPr lang="ru-RU"/>
          </a:p>
        </p:txBody>
      </p:sp>
      <p:pic>
        <p:nvPicPr>
          <p:cNvPr id="89" name="Picture 10" descr="iconma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4077072"/>
            <a:ext cx="355104" cy="5777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0" name="TextBox 13"/>
          <p:cNvSpPr txBox="1">
            <a:spLocks noChangeArrowheads="1"/>
          </p:cNvSpPr>
          <p:nvPr/>
        </p:nvSpPr>
        <p:spPr bwMode="auto">
          <a:xfrm>
            <a:off x="5004048" y="4725144"/>
            <a:ext cx="208823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1200" dirty="0" smtClean="0">
                <a:latin typeface="Calibri" charset="0"/>
              </a:rPr>
              <a:t>производство</a:t>
            </a:r>
            <a:endParaRPr lang="en-US" sz="1200" b="1" dirty="0">
              <a:latin typeface="Calibri" charset="0"/>
            </a:endParaRPr>
          </a:p>
        </p:txBody>
      </p:sp>
      <p:pic>
        <p:nvPicPr>
          <p:cNvPr id="91" name="Picture 10" descr="iconma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104" y="4077072"/>
            <a:ext cx="355104" cy="5777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" name="Picture 10" descr="iconma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6136" y="4077072"/>
            <a:ext cx="355104" cy="5777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3" name="Picture 10" descr="iconma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168" y="4077072"/>
            <a:ext cx="355104" cy="5777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4" name="Picture 10" descr="iconma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4077072"/>
            <a:ext cx="355104" cy="5777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5" name="Picture 10" descr="iconma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68344" y="4077072"/>
            <a:ext cx="355104" cy="5777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6" name="Picture 10" descr="iconma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56376" y="4077072"/>
            <a:ext cx="355104" cy="5777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7" name="TextBox 13"/>
          <p:cNvSpPr txBox="1">
            <a:spLocks noChangeArrowheads="1"/>
          </p:cNvSpPr>
          <p:nvPr/>
        </p:nvSpPr>
        <p:spPr bwMode="auto">
          <a:xfrm>
            <a:off x="6876256" y="4725144"/>
            <a:ext cx="201622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1200" dirty="0" smtClean="0">
                <a:latin typeface="Calibri" charset="0"/>
              </a:rPr>
              <a:t>слушание и планирование</a:t>
            </a:r>
            <a:endParaRPr lang="en-US" sz="1200" b="1" dirty="0">
              <a:latin typeface="Calibri" charset="0"/>
            </a:endParaRPr>
          </a:p>
        </p:txBody>
      </p:sp>
      <p:sp>
        <p:nvSpPr>
          <p:cNvPr id="98" name="TextBox 97"/>
          <p:cNvSpPr txBox="1">
            <a:spLocks noChangeArrowheads="1"/>
          </p:cNvSpPr>
          <p:nvPr/>
        </p:nvSpPr>
        <p:spPr bwMode="auto">
          <a:xfrm>
            <a:off x="5148064" y="5157192"/>
            <a:ext cx="187220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1600" dirty="0" smtClean="0">
                <a:latin typeface="Calibri" charset="0"/>
              </a:rPr>
              <a:t>Средние  задачи</a:t>
            </a:r>
            <a:endParaRPr lang="ru-RU" sz="1600" dirty="0">
              <a:latin typeface="Calibri" charset="0"/>
            </a:endParaRPr>
          </a:p>
        </p:txBody>
      </p:sp>
      <p:pic>
        <p:nvPicPr>
          <p:cNvPr id="99" name="Picture 10" descr="iconma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5248" y="4077072"/>
            <a:ext cx="355104" cy="5777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0" name="TextBox 99"/>
          <p:cNvSpPr txBox="1">
            <a:spLocks noChangeArrowheads="1"/>
          </p:cNvSpPr>
          <p:nvPr/>
        </p:nvSpPr>
        <p:spPr bwMode="auto">
          <a:xfrm>
            <a:off x="5148064" y="5445224"/>
            <a:ext cx="223224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1600" dirty="0" smtClean="0">
                <a:latin typeface="Calibri" charset="0"/>
              </a:rPr>
              <a:t>Маленькое </a:t>
            </a:r>
            <a:r>
              <a:rPr lang="ru-RU" sz="1600" dirty="0" err="1" smtClean="0">
                <a:latin typeface="Calibri" charset="0"/>
              </a:rPr>
              <a:t>портфолио</a:t>
            </a:r>
            <a:endParaRPr lang="ru-RU" sz="1600" dirty="0">
              <a:latin typeface="Calibri" charset="0"/>
            </a:endParaRPr>
          </a:p>
        </p:txBody>
      </p:sp>
      <p:sp>
        <p:nvSpPr>
          <p:cNvPr id="101" name="TextBox 100"/>
          <p:cNvSpPr txBox="1">
            <a:spLocks noChangeArrowheads="1"/>
          </p:cNvSpPr>
          <p:nvPr/>
        </p:nvSpPr>
        <p:spPr bwMode="auto">
          <a:xfrm>
            <a:off x="5148064" y="5733256"/>
            <a:ext cx="295232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1600" dirty="0" smtClean="0">
                <a:latin typeface="Calibri" charset="0"/>
              </a:rPr>
              <a:t>Достижения нельзя раскрывать</a:t>
            </a:r>
            <a:endParaRPr lang="ru-RU" sz="1600" dirty="0">
              <a:latin typeface="Calibri" charset="0"/>
            </a:endParaRPr>
          </a:p>
        </p:txBody>
      </p:sp>
      <p:sp>
        <p:nvSpPr>
          <p:cNvPr id="102" name="TextBox 101"/>
          <p:cNvSpPr txBox="1">
            <a:spLocks noChangeArrowheads="1"/>
          </p:cNvSpPr>
          <p:nvPr/>
        </p:nvSpPr>
        <p:spPr bwMode="auto">
          <a:xfrm>
            <a:off x="5148064" y="6042774"/>
            <a:ext cx="295232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1600" dirty="0" smtClean="0">
                <a:latin typeface="Calibri" charset="0"/>
              </a:rPr>
              <a:t>Много </a:t>
            </a:r>
            <a:r>
              <a:rPr lang="ru-RU" sz="1600" dirty="0" err="1" smtClean="0">
                <a:latin typeface="Calibri" charset="0"/>
              </a:rPr>
              <a:t>предпроектной</a:t>
            </a:r>
            <a:r>
              <a:rPr lang="ru-RU" sz="1600" dirty="0" smtClean="0">
                <a:latin typeface="Calibri" charset="0"/>
              </a:rPr>
              <a:t> работы</a:t>
            </a:r>
            <a:endParaRPr lang="ru-RU" sz="1600" dirty="0">
              <a:latin typeface="Calibri" charset="0"/>
            </a:endParaRPr>
          </a:p>
        </p:txBody>
      </p:sp>
      <p:sp>
        <p:nvSpPr>
          <p:cNvPr id="104" name="TextBox 103"/>
          <p:cNvSpPr txBox="1">
            <a:spLocks noChangeArrowheads="1"/>
          </p:cNvSpPr>
          <p:nvPr/>
        </p:nvSpPr>
        <p:spPr bwMode="auto">
          <a:xfrm>
            <a:off x="5220072" y="3090446"/>
            <a:ext cx="374441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1600" dirty="0" smtClean="0">
                <a:latin typeface="Calibri" charset="0"/>
              </a:rPr>
              <a:t>Прямоток </a:t>
            </a:r>
            <a:endParaRPr lang="ru-RU" sz="1600" dirty="0">
              <a:latin typeface="Calibri" charset="0"/>
            </a:endParaRPr>
          </a:p>
        </p:txBody>
      </p:sp>
      <p:sp>
        <p:nvSpPr>
          <p:cNvPr id="107" name="TextBox 106"/>
          <p:cNvSpPr txBox="1">
            <a:spLocks noChangeArrowheads="1"/>
          </p:cNvSpPr>
          <p:nvPr/>
        </p:nvSpPr>
        <p:spPr bwMode="auto">
          <a:xfrm>
            <a:off x="5148064" y="6330806"/>
            <a:ext cx="295232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1600" dirty="0" smtClean="0">
                <a:latin typeface="Calibri" charset="0"/>
              </a:rPr>
              <a:t>Риски клиента</a:t>
            </a:r>
            <a:endParaRPr lang="ru-RU" sz="1600" dirty="0">
              <a:latin typeface="Calibri" charset="0"/>
            </a:endParaRPr>
          </a:p>
        </p:txBody>
      </p:sp>
      <p:sp>
        <p:nvSpPr>
          <p:cNvPr id="48" name="TextBox 47"/>
          <p:cNvSpPr txBox="1">
            <a:spLocks noChangeArrowheads="1"/>
          </p:cNvSpPr>
          <p:nvPr/>
        </p:nvSpPr>
        <p:spPr bwMode="auto">
          <a:xfrm>
            <a:off x="1259632" y="1844824"/>
            <a:ext cx="201622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800" dirty="0" smtClean="0">
                <a:solidFill>
                  <a:srgbClr val="9D2424"/>
                </a:solidFill>
                <a:latin typeface="Calibri" charset="0"/>
              </a:rPr>
              <a:t>$: </a:t>
            </a:r>
            <a:r>
              <a:rPr lang="ru-RU" sz="2800" dirty="0" smtClean="0">
                <a:solidFill>
                  <a:srgbClr val="9D2424"/>
                </a:solidFill>
                <a:latin typeface="Calibri" charset="0"/>
              </a:rPr>
              <a:t>бюджет </a:t>
            </a:r>
            <a:endParaRPr lang="ru-RU" sz="2800" dirty="0">
              <a:solidFill>
                <a:srgbClr val="9D2424"/>
              </a:solidFill>
              <a:latin typeface="Calibri" charset="0"/>
            </a:endParaRPr>
          </a:p>
        </p:txBody>
      </p:sp>
      <p:sp>
        <p:nvSpPr>
          <p:cNvPr id="49" name="TextBox 48"/>
          <p:cNvSpPr txBox="1">
            <a:spLocks noChangeArrowheads="1"/>
          </p:cNvSpPr>
          <p:nvPr/>
        </p:nvSpPr>
        <p:spPr bwMode="auto">
          <a:xfrm>
            <a:off x="1403648" y="5157192"/>
            <a:ext cx="172819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800" dirty="0" smtClean="0">
                <a:solidFill>
                  <a:srgbClr val="9D2424"/>
                </a:solidFill>
                <a:latin typeface="Calibri" charset="0"/>
              </a:rPr>
              <a:t>$: </a:t>
            </a:r>
            <a:r>
              <a:rPr lang="ru-RU" sz="2800" dirty="0" smtClean="0">
                <a:solidFill>
                  <a:srgbClr val="9D2424"/>
                </a:solidFill>
                <a:latin typeface="Calibri" charset="0"/>
              </a:rPr>
              <a:t>польза </a:t>
            </a:r>
            <a:endParaRPr lang="ru-RU" sz="2800" dirty="0">
              <a:solidFill>
                <a:srgbClr val="9D2424"/>
              </a:solidFill>
              <a:latin typeface="Calibri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G:\projects\ADV\logo\_USE IT\logo_text_red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24750" y="5921375"/>
            <a:ext cx="935038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TextBox 5"/>
          <p:cNvSpPr txBox="1">
            <a:spLocks noChangeArrowheads="1"/>
          </p:cNvSpPr>
          <p:nvPr/>
        </p:nvSpPr>
        <p:spPr bwMode="auto">
          <a:xfrm>
            <a:off x="2133600" y="3352800"/>
            <a:ext cx="388620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900">
                <a:latin typeface="Calibri" charset="0"/>
              </a:rPr>
              <a:t>програма</a:t>
            </a:r>
            <a:r>
              <a:rPr lang="en-US" sz="2900">
                <a:latin typeface="Calibri" charset="0"/>
              </a:rPr>
              <a:t> </a:t>
            </a:r>
            <a:r>
              <a:rPr lang="ru-RU" sz="2900">
                <a:latin typeface="Calibri" charset="0"/>
              </a:rPr>
              <a:t>лояльности</a:t>
            </a:r>
            <a:endParaRPr lang="en-US" sz="2900" b="1">
              <a:latin typeface="Calibri" charset="0"/>
            </a:endParaRPr>
          </a:p>
        </p:txBody>
      </p:sp>
      <p:sp>
        <p:nvSpPr>
          <p:cNvPr id="18436" name="TextBox 6"/>
          <p:cNvSpPr txBox="1">
            <a:spLocks noChangeArrowheads="1"/>
          </p:cNvSpPr>
          <p:nvPr/>
        </p:nvSpPr>
        <p:spPr bwMode="auto">
          <a:xfrm>
            <a:off x="3200400" y="1905000"/>
            <a:ext cx="5545138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500">
                <a:latin typeface="Calibri" charset="0"/>
              </a:rPr>
              <a:t>продуктовые сайты</a:t>
            </a:r>
            <a:endParaRPr lang="en-US" sz="4500" b="1">
              <a:latin typeface="Calibri" charset="0"/>
            </a:endParaRPr>
          </a:p>
        </p:txBody>
      </p:sp>
      <p:sp>
        <p:nvSpPr>
          <p:cNvPr id="18437" name="TextBox 7"/>
          <p:cNvSpPr txBox="1">
            <a:spLocks noChangeArrowheads="1"/>
          </p:cNvSpPr>
          <p:nvPr/>
        </p:nvSpPr>
        <p:spPr bwMode="auto">
          <a:xfrm>
            <a:off x="762000" y="4724400"/>
            <a:ext cx="2209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700">
                <a:latin typeface="Calibri" charset="0"/>
              </a:rPr>
              <a:t>события</a:t>
            </a:r>
            <a:endParaRPr lang="en-US" sz="2700" b="1">
              <a:latin typeface="Calibri" charset="0"/>
            </a:endParaRPr>
          </a:p>
        </p:txBody>
      </p:sp>
      <p:sp>
        <p:nvSpPr>
          <p:cNvPr id="18438" name="TextBox 8"/>
          <p:cNvSpPr txBox="1">
            <a:spLocks noChangeArrowheads="1"/>
          </p:cNvSpPr>
          <p:nvPr/>
        </p:nvSpPr>
        <p:spPr bwMode="auto">
          <a:xfrm>
            <a:off x="990600" y="2590800"/>
            <a:ext cx="7272338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200">
                <a:latin typeface="Calibri" charset="0"/>
              </a:rPr>
              <a:t>online сервисы</a:t>
            </a:r>
            <a:endParaRPr lang="en-US" sz="4200" b="1">
              <a:latin typeface="Calibri" charset="0"/>
            </a:endParaRPr>
          </a:p>
        </p:txBody>
      </p:sp>
      <p:sp>
        <p:nvSpPr>
          <p:cNvPr id="18439" name="TextBox 10"/>
          <p:cNvSpPr txBox="1">
            <a:spLocks noChangeArrowheads="1"/>
          </p:cNvSpPr>
          <p:nvPr/>
        </p:nvSpPr>
        <p:spPr bwMode="auto">
          <a:xfrm>
            <a:off x="1752600" y="762000"/>
            <a:ext cx="5616575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800">
                <a:latin typeface="Calibri" charset="0"/>
              </a:rPr>
              <a:t>работа с парнерами</a:t>
            </a:r>
            <a:endParaRPr lang="en-US" sz="3800" b="1">
              <a:latin typeface="Calibri" charset="0"/>
            </a:endParaRPr>
          </a:p>
        </p:txBody>
      </p:sp>
      <p:sp>
        <p:nvSpPr>
          <p:cNvPr id="18440" name="TextBox 11"/>
          <p:cNvSpPr txBox="1">
            <a:spLocks noChangeArrowheads="1"/>
          </p:cNvSpPr>
          <p:nvPr/>
        </p:nvSpPr>
        <p:spPr bwMode="auto">
          <a:xfrm>
            <a:off x="3124200" y="2743200"/>
            <a:ext cx="5616575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ru-RU" sz="2800">
                <a:latin typeface="Calibri" charset="0"/>
              </a:rPr>
              <a:t>портал компании</a:t>
            </a:r>
            <a:endParaRPr lang="en-US" sz="2800" b="1">
              <a:latin typeface="Calibri" charset="0"/>
            </a:endParaRPr>
          </a:p>
        </p:txBody>
      </p:sp>
      <p:sp>
        <p:nvSpPr>
          <p:cNvPr id="18441" name="TextBox 12"/>
          <p:cNvSpPr txBox="1">
            <a:spLocks noChangeArrowheads="1"/>
          </p:cNvSpPr>
          <p:nvPr/>
        </p:nvSpPr>
        <p:spPr bwMode="auto">
          <a:xfrm>
            <a:off x="5181600" y="4419600"/>
            <a:ext cx="2411413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700">
                <a:latin typeface="Calibri" charset="0"/>
              </a:rPr>
              <a:t>сообщества</a:t>
            </a:r>
            <a:endParaRPr lang="en-US" sz="2700" b="1">
              <a:latin typeface="Calibri" charset="0"/>
            </a:endParaRPr>
          </a:p>
        </p:txBody>
      </p:sp>
      <p:sp>
        <p:nvSpPr>
          <p:cNvPr id="18442" name="TextBox 13"/>
          <p:cNvSpPr txBox="1">
            <a:spLocks noChangeArrowheads="1"/>
          </p:cNvSpPr>
          <p:nvPr/>
        </p:nvSpPr>
        <p:spPr bwMode="auto">
          <a:xfrm>
            <a:off x="5105400" y="1066800"/>
            <a:ext cx="30956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ru-RU" sz="3600">
                <a:latin typeface="Calibri" charset="0"/>
              </a:rPr>
              <a:t>акции</a:t>
            </a:r>
            <a:endParaRPr lang="en-US" sz="3600" b="1">
              <a:latin typeface="Calibri" charset="0"/>
            </a:endParaRPr>
          </a:p>
        </p:txBody>
      </p:sp>
      <p:sp>
        <p:nvSpPr>
          <p:cNvPr id="18443" name="TextBox 5"/>
          <p:cNvSpPr txBox="1">
            <a:spLocks noChangeArrowheads="1"/>
          </p:cNvSpPr>
          <p:nvPr/>
        </p:nvSpPr>
        <p:spPr bwMode="auto">
          <a:xfrm>
            <a:off x="6019800" y="3657600"/>
            <a:ext cx="266700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900">
                <a:latin typeface="Calibri" charset="0"/>
              </a:rPr>
              <a:t>сбор мнений</a:t>
            </a:r>
            <a:endParaRPr lang="en-US" sz="2900" b="1">
              <a:latin typeface="Calibri" charset="0"/>
            </a:endParaRPr>
          </a:p>
        </p:txBody>
      </p:sp>
      <p:sp>
        <p:nvSpPr>
          <p:cNvPr id="18444" name="TextBox 7"/>
          <p:cNvSpPr txBox="1">
            <a:spLocks noChangeArrowheads="1"/>
          </p:cNvSpPr>
          <p:nvPr/>
        </p:nvSpPr>
        <p:spPr bwMode="auto">
          <a:xfrm>
            <a:off x="2362200" y="4876800"/>
            <a:ext cx="5638800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200">
                <a:latin typeface="Calibri" charset="0"/>
              </a:rPr>
              <a:t>персонализация услуг</a:t>
            </a:r>
            <a:endParaRPr lang="en-US" sz="4200" b="1">
              <a:latin typeface="Calibri" charset="0"/>
            </a:endParaRPr>
          </a:p>
        </p:txBody>
      </p:sp>
      <p:sp>
        <p:nvSpPr>
          <p:cNvPr id="18445" name="TextBox 11"/>
          <p:cNvSpPr txBox="1">
            <a:spLocks noChangeArrowheads="1"/>
          </p:cNvSpPr>
          <p:nvPr/>
        </p:nvSpPr>
        <p:spPr bwMode="auto">
          <a:xfrm>
            <a:off x="838200" y="4038600"/>
            <a:ext cx="4191000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ru-RU" sz="3800">
                <a:latin typeface="Calibri" charset="0"/>
              </a:rPr>
              <a:t>отраслевой портал </a:t>
            </a:r>
            <a:endParaRPr lang="en-US" sz="3800" b="1">
              <a:latin typeface="Calibri" charset="0"/>
            </a:endParaRPr>
          </a:p>
        </p:txBody>
      </p:sp>
      <p:sp>
        <p:nvSpPr>
          <p:cNvPr id="18446" name="TextBox 5"/>
          <p:cNvSpPr txBox="1">
            <a:spLocks noChangeArrowheads="1"/>
          </p:cNvSpPr>
          <p:nvPr/>
        </p:nvSpPr>
        <p:spPr bwMode="auto">
          <a:xfrm>
            <a:off x="685800" y="1524000"/>
            <a:ext cx="5181600" cy="53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900">
                <a:latin typeface="Calibri" charset="0"/>
              </a:rPr>
              <a:t>потребительские инициативы</a:t>
            </a:r>
            <a:endParaRPr lang="en-US" sz="2900" b="1">
              <a:latin typeface="Calibri" charset="0"/>
            </a:endParaRPr>
          </a:p>
        </p:txBody>
      </p:sp>
      <p:sp>
        <p:nvSpPr>
          <p:cNvPr id="18447" name="TextBox 5"/>
          <p:cNvSpPr txBox="1">
            <a:spLocks noChangeArrowheads="1"/>
          </p:cNvSpPr>
          <p:nvPr/>
        </p:nvSpPr>
        <p:spPr bwMode="auto">
          <a:xfrm>
            <a:off x="1219200" y="5562600"/>
            <a:ext cx="266700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900">
                <a:latin typeface="Calibri" charset="0"/>
              </a:rPr>
              <a:t>образ жизни</a:t>
            </a:r>
            <a:endParaRPr lang="en-US" sz="2900" b="1">
              <a:latin typeface="Calibri" charset="0"/>
            </a:endParaRPr>
          </a:p>
        </p:txBody>
      </p:sp>
      <p:sp>
        <p:nvSpPr>
          <p:cNvPr id="18448" name="TextBox 10"/>
          <p:cNvSpPr txBox="1">
            <a:spLocks noChangeArrowheads="1"/>
          </p:cNvSpPr>
          <p:nvPr/>
        </p:nvSpPr>
        <p:spPr bwMode="auto">
          <a:xfrm>
            <a:off x="2971800" y="304800"/>
            <a:ext cx="56165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ru-RU" sz="2800">
                <a:latin typeface="Calibri" charset="0"/>
              </a:rPr>
              <a:t>рекомендательные системы</a:t>
            </a:r>
            <a:endParaRPr lang="en-US" sz="2800" b="1">
              <a:latin typeface="Calibri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485</TotalTime>
  <Words>113</Words>
  <Application>Microsoft Office PowerPoint</Application>
  <PresentationFormat>Экран (4:3)</PresentationFormat>
  <Paragraphs>55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Оформление по умолчанию</vt:lpstr>
      <vt:lpstr>Слайд 1</vt:lpstr>
      <vt:lpstr>Слайд 2</vt:lpstr>
      <vt:lpstr>Слайд 3</vt:lpstr>
      <vt:lpstr>Слайд 4</vt:lpstr>
    </vt:vector>
  </TitlesOfParts>
  <Company>ADV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Shigorina</dc:creator>
  <cp:lastModifiedBy>Pers</cp:lastModifiedBy>
  <cp:revision>31</cp:revision>
  <dcterms:created xsi:type="dcterms:W3CDTF">2010-09-21T05:47:30Z</dcterms:created>
  <dcterms:modified xsi:type="dcterms:W3CDTF">2010-10-20T13:10:43Z</dcterms:modified>
</cp:coreProperties>
</file>