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9" r:id="rId9"/>
    <p:sldId id="264" r:id="rId10"/>
    <p:sldId id="266" r:id="rId11"/>
    <p:sldId id="267" r:id="rId12"/>
    <p:sldId id="272" r:id="rId13"/>
    <p:sldId id="265" r:id="rId14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 snapToGrid="0">
      <p:cViewPr>
        <p:scale>
          <a:sx n="90" d="100"/>
          <a:sy n="90" d="100"/>
        </p:scale>
        <p:origin x="-1338" y="-72"/>
      </p:cViewPr>
      <p:guideLst>
        <p:guide orient="horz" pos="1542"/>
        <p:guide pos="2880"/>
        <p:guide pos="5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3714776" cy="65403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4525963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 typeface="Arial" pitchFamily="34" charset="0"/>
              <a:buNone/>
              <a:defRPr sz="1400" b="1"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endParaRPr lang="ru-RU" dirty="0" smtClean="0"/>
          </a:p>
          <a:p>
            <a:pPr lvl="1"/>
            <a:r>
              <a:rPr lang="ru-RU" dirty="0" smtClean="0"/>
              <a:t>Подзаголовок</a:t>
            </a:r>
          </a:p>
          <a:p>
            <a:pPr lvl="4"/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smeteo.r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free\E-time\E-TIME\Презентация\Jpeg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15302" cy="461985"/>
          </a:xfrm>
        </p:spPr>
        <p:txBody>
          <a:bodyPr>
            <a:noAutofit/>
          </a:bodyPr>
          <a:lstStyle/>
          <a:p>
            <a:r>
              <a:rPr lang="ru-RU" sz="1800" dirty="0" smtClean="0"/>
              <a:t>Что можно сделать за 14 дней при настоящем </a:t>
            </a:r>
            <a:r>
              <a:rPr lang="ru-RU" sz="1800" dirty="0" err="1" smtClean="0"/>
              <a:t>дедлайне</a:t>
            </a:r>
            <a:r>
              <a:rPr lang="ru-RU" sz="1800" dirty="0" smtClean="0"/>
              <a:t>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22375" y="1718733"/>
            <a:ext cx="3849625" cy="4819227"/>
          </a:xfrm>
        </p:spPr>
        <p:txBody>
          <a:bodyPr>
            <a:normAutofit/>
          </a:bodyPr>
          <a:lstStyle/>
          <a:p>
            <a:pPr lvl="0">
              <a:lnSpc>
                <a:spcPct val="170000"/>
              </a:lnSpc>
            </a:pPr>
            <a:r>
              <a:rPr lang="ru-RU" sz="1400" dirty="0" smtClean="0">
                <a:latin typeface="+mj-lt"/>
              </a:rPr>
              <a:t>Придумать акцию</a:t>
            </a:r>
          </a:p>
          <a:p>
            <a:pPr lvl="0">
              <a:lnSpc>
                <a:spcPct val="170000"/>
              </a:lnSpc>
            </a:pPr>
            <a:r>
              <a:rPr lang="ru-RU" sz="1400" dirty="0" smtClean="0">
                <a:latin typeface="+mj-lt"/>
              </a:rPr>
              <a:t>Спроектировать ее</a:t>
            </a:r>
          </a:p>
          <a:p>
            <a:pPr lvl="0">
              <a:lnSpc>
                <a:spcPct val="170000"/>
              </a:lnSpc>
            </a:pPr>
            <a:r>
              <a:rPr lang="ru-RU" sz="1400" dirty="0" smtClean="0">
                <a:latin typeface="+mj-lt"/>
              </a:rPr>
              <a:t>Нарисовать дизайн сайта</a:t>
            </a:r>
          </a:p>
          <a:p>
            <a:pPr lvl="0">
              <a:lnSpc>
                <a:spcPct val="110000"/>
              </a:lnSpc>
            </a:pPr>
            <a:r>
              <a:rPr lang="ru-RU" sz="1400" dirty="0" smtClean="0">
                <a:latin typeface="+mj-lt"/>
              </a:rPr>
              <a:t>Запрограммировать его с учетом личного кабинета, интегрированного во внутреннюю систему учета авиационных накладных</a:t>
            </a:r>
          </a:p>
          <a:p>
            <a:pPr lvl="0">
              <a:lnSpc>
                <a:spcPct val="170000"/>
              </a:lnSpc>
            </a:pPr>
            <a:r>
              <a:rPr lang="ru-RU" sz="1400" dirty="0" smtClean="0">
                <a:latin typeface="+mj-lt"/>
              </a:rPr>
              <a:t>Запрограммировать конкурс олимпийских прогнозов </a:t>
            </a:r>
          </a:p>
          <a:p>
            <a:pPr lvl="0">
              <a:lnSpc>
                <a:spcPct val="170000"/>
              </a:lnSpc>
            </a:pPr>
            <a:r>
              <a:rPr lang="ru-RU" sz="1400" dirty="0" smtClean="0">
                <a:latin typeface="+mj-lt"/>
              </a:rPr>
              <a:t>Сделать 3 </a:t>
            </a:r>
            <a:r>
              <a:rPr lang="ru-RU" sz="1400" dirty="0" err="1" smtClean="0">
                <a:latin typeface="+mj-lt"/>
              </a:rPr>
              <a:t>флеш-игры</a:t>
            </a:r>
            <a:endParaRPr lang="ru-RU" sz="1400" dirty="0" smtClean="0">
              <a:latin typeface="+mj-lt"/>
            </a:endParaRPr>
          </a:p>
          <a:p>
            <a:pPr lvl="0">
              <a:lnSpc>
                <a:spcPct val="170000"/>
              </a:lnSpc>
            </a:pPr>
            <a:r>
              <a:rPr lang="ru-RU" sz="1400" dirty="0" smtClean="0">
                <a:latin typeface="+mj-lt"/>
              </a:rPr>
              <a:t>Придумать и закупить призы</a:t>
            </a:r>
          </a:p>
          <a:p>
            <a:pPr lvl="0"/>
            <a:r>
              <a:rPr lang="ru-RU" sz="1400" dirty="0" smtClean="0">
                <a:latin typeface="+mj-lt"/>
              </a:rPr>
              <a:t>Спланировать и запустить рекламную кампанию в прессе и интернете</a:t>
            </a:r>
            <a:endParaRPr lang="en-US" sz="1400" dirty="0" smtClean="0">
              <a:latin typeface="+mj-lt"/>
            </a:endParaRPr>
          </a:p>
          <a:p>
            <a:pPr lvl="0">
              <a:lnSpc>
                <a:spcPct val="170000"/>
              </a:lnSpc>
            </a:pPr>
            <a:endParaRPr lang="ru-RU" sz="1400" dirty="0" smtClean="0">
              <a:latin typeface="+mj-lt"/>
            </a:endParaRPr>
          </a:p>
        </p:txBody>
      </p:sp>
      <p:pic>
        <p:nvPicPr>
          <p:cNvPr id="1027" name="Picture 3" descr="E:\backup\work\trash\AirBridgeCargo - To Russia With Sports_1287475025820.png"/>
          <p:cNvPicPr>
            <a:picLocks noChangeAspect="1" noChangeArrowheads="1"/>
          </p:cNvPicPr>
          <p:nvPr/>
        </p:nvPicPr>
        <p:blipFill>
          <a:blip r:embed="rId2" cstate="print"/>
          <a:srcRect l="21365" r="20029"/>
          <a:stretch>
            <a:fillRect/>
          </a:stretch>
        </p:blipFill>
        <p:spPr bwMode="auto">
          <a:xfrm>
            <a:off x="4572000" y="1604055"/>
            <a:ext cx="3691466" cy="33235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E:\backup\work\trash\AirBridgeCargo - To Russia With Sports - Let’s Play!_1287475062999.png"/>
          <p:cNvPicPr>
            <a:picLocks noChangeAspect="1" noChangeArrowheads="1"/>
          </p:cNvPicPr>
          <p:nvPr/>
        </p:nvPicPr>
        <p:blipFill>
          <a:blip r:embed="rId3" cstate="print"/>
          <a:srcRect l="25283" t="28750" r="43716" b="24782"/>
          <a:stretch>
            <a:fillRect/>
          </a:stretch>
        </p:blipFill>
        <p:spPr bwMode="auto">
          <a:xfrm>
            <a:off x="5866887" y="4385275"/>
            <a:ext cx="2692913" cy="212559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7" y="214290"/>
            <a:ext cx="6590219" cy="654032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А за полтора месяца:</a:t>
            </a:r>
            <a:endParaRPr lang="ru-RU" sz="25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22376" y="2986616"/>
            <a:ext cx="2977557" cy="33633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j-lt"/>
              </a:rPr>
              <a:t>С нуля сделать медийный портал для Нашего Радио.</a:t>
            </a:r>
            <a:endParaRPr lang="ru-RU" sz="1600" dirty="0">
              <a:latin typeface="+mj-lt"/>
            </a:endParaRPr>
          </a:p>
        </p:txBody>
      </p:sp>
      <p:pic>
        <p:nvPicPr>
          <p:cNvPr id="2050" name="Picture 2" descr="E:\backup\work\trash\_1287475590190.png"/>
          <p:cNvPicPr>
            <a:picLocks noChangeAspect="1" noChangeArrowheads="1"/>
          </p:cNvPicPr>
          <p:nvPr/>
        </p:nvPicPr>
        <p:blipFill>
          <a:blip r:embed="rId2" cstate="print"/>
          <a:srcRect l="20916" r="20792" b="49968"/>
          <a:stretch>
            <a:fillRect/>
          </a:stretch>
        </p:blipFill>
        <p:spPr bwMode="auto">
          <a:xfrm>
            <a:off x="3750733" y="1869737"/>
            <a:ext cx="4402668" cy="446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7" y="214290"/>
            <a:ext cx="6590219" cy="654032"/>
          </a:xfrm>
        </p:spPr>
        <p:txBody>
          <a:bodyPr>
            <a:noAutofit/>
          </a:bodyPr>
          <a:lstStyle/>
          <a:p>
            <a:r>
              <a:rPr lang="ru-RU" sz="2500" dirty="0" smtClean="0"/>
              <a:t>Успешные проекты и ни одного ТЗ</a:t>
            </a:r>
            <a:endParaRPr lang="ru-RU" sz="2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27" y="2137015"/>
            <a:ext cx="7622658" cy="341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ree\E-time\E-TIME\Презентация\12 копия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939273">
            <a:off x="4800601" y="2252276"/>
            <a:ext cx="30003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Григорий Овсепян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офис (495) 22-18-101 </a:t>
            </a: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моб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(495) 514-60-50</a:t>
            </a: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e-mail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hgreg@e-time.ru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free\E-time\E-TIME\Презентация\Jpeg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933450" y="1924050"/>
            <a:ext cx="7277100" cy="18002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ru-RU" sz="3600" dirty="0" smtClean="0">
                <a:ln w="18415" cmpd="sng">
                  <a:solidFill>
                    <a:srgbClr val="E2001A"/>
                  </a:solidFill>
                  <a:prstDash val="solid"/>
                </a:ln>
                <a:solidFill>
                  <a:srgbClr val="E200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Детальное ТЗ: панацея или способ «завалить» 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4474872" cy="5858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чего вообще нужно ТЗ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41236" y="2529840"/>
            <a:ext cx="7671244" cy="38138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+mj-lt"/>
                <a:cs typeface="Arial" pitchFamily="34" charset="0"/>
              </a:rPr>
              <a:t>Формально: </a:t>
            </a:r>
            <a:r>
              <a:rPr lang="ru-RU" sz="1400" dirty="0" smtClean="0">
                <a:latin typeface="+mj-lt"/>
                <a:cs typeface="Arial" pitchFamily="34" charset="0"/>
              </a:rPr>
              <a:t>ТЗ это документ в котором перечислены все виды работ, которые выполняются в проекте, а также указаны способы реализации того или иного функционала, включая прототипы интерфейсов и структуру данных.</a:t>
            </a:r>
            <a:endParaRPr lang="en-US" sz="1800" dirty="0" smtClean="0">
              <a:latin typeface="+mj-lt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800" dirty="0" smtClean="0">
              <a:latin typeface="+mj-lt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+mj-lt"/>
                <a:cs typeface="Arial" pitchFamily="34" charset="0"/>
              </a:rPr>
              <a:t>Неформально: </a:t>
            </a:r>
            <a:r>
              <a:rPr lang="ru-RU" sz="1400" dirty="0" smtClean="0">
                <a:latin typeface="+mj-lt"/>
                <a:cs typeface="Arial" pitchFamily="34" charset="0"/>
              </a:rPr>
              <a:t>ТЗ необходимо для оценки стоимости проекта, а также это способ прикрыть важные части тела от посягательства юристов обеих сторон.</a:t>
            </a:r>
            <a:endParaRPr lang="ru-RU" sz="14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82002" cy="623910"/>
          </a:xfrm>
        </p:spPr>
        <p:txBody>
          <a:bodyPr>
            <a:noAutofit/>
          </a:bodyPr>
          <a:lstStyle/>
          <a:p>
            <a:r>
              <a:rPr lang="ru-RU" sz="1800" dirty="0" smtClean="0"/>
              <a:t>Что делать если просят оценить большой проект, а ТЗ при этом нет.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22376" y="1785927"/>
            <a:ext cx="7773924" cy="44719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+mj-lt"/>
              </a:rPr>
              <a:t>Постулат: </a:t>
            </a:r>
            <a:r>
              <a:rPr lang="ru-RU" sz="1600" dirty="0" smtClean="0">
                <a:latin typeface="+mj-lt"/>
              </a:rPr>
              <a:t>большой проект зачастую нельзя оценить даже с погрешностью в порядок если нет детализированного ТЗ. С ним его можно оценить с погрешностью до 50%. </a:t>
            </a:r>
            <a:endParaRPr lang="en-US" sz="1600" dirty="0" smtClean="0">
              <a:latin typeface="+mj-lt"/>
            </a:endParaRPr>
          </a:p>
          <a:p>
            <a:pPr marL="0" indent="0">
              <a:buNone/>
            </a:pPr>
            <a:endParaRPr lang="ru-RU" sz="1600" dirty="0" smtClean="0">
              <a:latin typeface="+mj-lt"/>
            </a:endParaRPr>
          </a:p>
          <a:p>
            <a:pPr>
              <a:buNone/>
            </a:pPr>
            <a:r>
              <a:rPr lang="ru-RU" sz="1600" dirty="0" smtClean="0">
                <a:latin typeface="+mj-lt"/>
              </a:rPr>
              <a:t>Что делать? 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Предлагать написать ТЗ за оплату, а потом оценивать. 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Предлагать работать «итерациями» - делить задачу на мелкие подзадачи и последовательно их оценивать и решать.  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Попробовать прикинуть сколько </a:t>
            </a:r>
            <a:r>
              <a:rPr lang="ru-RU" sz="1600" dirty="0" err="1" smtClean="0">
                <a:latin typeface="+mj-lt"/>
              </a:rPr>
              <a:t>фирмо</a:t>
            </a:r>
            <a:r>
              <a:rPr lang="ru-RU" sz="1600" dirty="0" smtClean="0">
                <a:latin typeface="+mj-lt"/>
              </a:rPr>
              <a:t>/месяцев будет идти работа над проектом и оценить исходя из этого.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Пример: портал </a:t>
            </a:r>
            <a:r>
              <a:rPr lang="ru-RU" sz="1600" dirty="0" err="1" smtClean="0">
                <a:latin typeface="+mj-lt"/>
              </a:rPr>
              <a:t>ГисМетео</a:t>
            </a:r>
            <a:r>
              <a:rPr lang="ru-RU" sz="1600" dirty="0" smtClean="0">
                <a:latin typeface="+mj-lt"/>
              </a:rPr>
              <a:t> – </a:t>
            </a:r>
            <a:r>
              <a:rPr lang="en-US" sz="1600" u="sng" dirty="0" smtClean="0">
                <a:latin typeface="+mj-lt"/>
                <a:hlinkClick r:id="rId2"/>
              </a:rPr>
              <a:t>www</a:t>
            </a:r>
            <a:r>
              <a:rPr lang="ru-RU" sz="1600" u="sng" dirty="0" smtClean="0">
                <a:latin typeface="+mj-lt"/>
                <a:hlinkClick r:id="rId2"/>
              </a:rPr>
              <a:t>.</a:t>
            </a:r>
            <a:r>
              <a:rPr lang="en-US" sz="1600" u="sng" dirty="0" err="1" smtClean="0">
                <a:latin typeface="+mj-lt"/>
                <a:hlinkClick r:id="rId2"/>
              </a:rPr>
              <a:t>gismeteo</a:t>
            </a:r>
            <a:r>
              <a:rPr lang="ru-RU" sz="1600" u="sng" dirty="0" smtClean="0">
                <a:latin typeface="+mj-lt"/>
                <a:hlinkClick r:id="rId2"/>
              </a:rPr>
              <a:t>.</a:t>
            </a:r>
            <a:r>
              <a:rPr lang="en-US" sz="1600" u="sng" dirty="0" err="1" smtClean="0">
                <a:latin typeface="+mj-lt"/>
                <a:hlinkClick r:id="rId2"/>
              </a:rPr>
              <a:t>ru</a:t>
            </a:r>
            <a:r>
              <a:rPr lang="ru-RU" sz="1600" dirty="0" smtClean="0">
                <a:latin typeface="+mj-lt"/>
              </a:rPr>
              <a:t> 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4981602" cy="66201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Кто </a:t>
            </a:r>
            <a:r>
              <a:rPr lang="ru-RU" sz="2500" dirty="0" smtClean="0"/>
              <a:t>пишет</a:t>
            </a:r>
            <a:r>
              <a:rPr lang="ru-RU" sz="2400" dirty="0" smtClean="0"/>
              <a:t> ТЗ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22376" y="2295524"/>
            <a:ext cx="7423404" cy="432473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1600" b="1" dirty="0" smtClean="0">
                <a:latin typeface="+mj-lt"/>
              </a:rPr>
              <a:t>Постулат: </a:t>
            </a:r>
            <a:r>
              <a:rPr lang="ru-RU" sz="1600" dirty="0" smtClean="0">
                <a:latin typeface="+mj-lt"/>
              </a:rPr>
              <a:t>Заказчик в подавляющем большинстве случаев НЕ СПОСОБЕН написать ТЗ – если вам его прислали, скорее всего это или не ТЗ (обычно декларация о намерениях) или его писал другой разработчик и остался после этого не у дел. </a:t>
            </a:r>
            <a:endParaRPr lang="en-US" sz="1600" dirty="0" smtClean="0">
              <a:latin typeface="+mj-lt"/>
            </a:endParaRPr>
          </a:p>
          <a:p>
            <a:pPr marL="0" indent="0">
              <a:lnSpc>
                <a:spcPct val="160000"/>
              </a:lnSpc>
              <a:buNone/>
            </a:pPr>
            <a:endParaRPr lang="ru-RU" sz="1600" dirty="0" smtClean="0">
              <a:latin typeface="+mj-lt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+mj-lt"/>
              </a:rPr>
              <a:t>В идеале ТЗ должен писать тот, кто будет разрабатывать проект, потому что в процессе написания выполняется в том числе и проектирование проекта, причем исходя из собственного понимания того, как проект будет реализовываться.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01052" cy="652485"/>
          </a:xfrm>
        </p:spPr>
        <p:txBody>
          <a:bodyPr>
            <a:noAutofit/>
          </a:bodyPr>
          <a:lstStyle/>
          <a:p>
            <a:r>
              <a:rPr lang="ru-RU" sz="2500" dirty="0" smtClean="0"/>
              <a:t>Что писать в ТЗ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57225" y="2118360"/>
            <a:ext cx="6526555" cy="400780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600" dirty="0" smtClean="0">
                <a:latin typeface="+mj-lt"/>
              </a:rPr>
              <a:t>В ТЗ нужно писать, ЧТО нужно сделать, а КАК это сделать – должен решать разработчик.</a:t>
            </a:r>
            <a:endParaRPr lang="en-US" sz="1600" dirty="0" smtClean="0">
              <a:latin typeface="+mj-lt"/>
            </a:endParaRPr>
          </a:p>
          <a:p>
            <a:pPr marL="0" indent="0">
              <a:lnSpc>
                <a:spcPct val="170000"/>
              </a:lnSpc>
              <a:buNone/>
            </a:pPr>
            <a:endParaRPr lang="ru-RU" sz="1600" dirty="0" smtClean="0">
              <a:latin typeface="+mj-lt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1600" dirty="0" smtClean="0">
                <a:latin typeface="+mj-lt"/>
              </a:rPr>
              <a:t>Под словом «КАК» подразумевается внутренняя организация проекта. Выбор платформы должен оставаться за разработчиком, но естественно согласовываться с заказчиком и его службой </a:t>
            </a:r>
            <a:r>
              <a:rPr lang="ru-RU" sz="1600" dirty="0" err="1" smtClean="0">
                <a:latin typeface="+mj-lt"/>
              </a:rPr>
              <a:t>хостинга</a:t>
            </a:r>
            <a:r>
              <a:rPr lang="ru-RU" sz="16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7256172" cy="509610"/>
          </a:xfrm>
        </p:spPr>
        <p:txBody>
          <a:bodyPr>
            <a:noAutofit/>
          </a:bodyPr>
          <a:lstStyle/>
          <a:p>
            <a:r>
              <a:rPr lang="ru-RU" sz="1800" dirty="0" smtClean="0"/>
              <a:t>Что такое трактовка понятий в ТЗ.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Как можно договориться с заказчиком о способах трактовки.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22375" y="1785926"/>
            <a:ext cx="7383399" cy="483433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Постулат: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практически любая запись в ТЗ может подвергаться трактовке. Трактовке не может подвергаться только готовый проект.</a:t>
            </a:r>
          </a:p>
          <a:p>
            <a:pPr marL="0" indent="0">
              <a:buNone/>
            </a:pP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идеале в ТЗ должны быть максимально подробно прописаны все пункты, разная трактовка которых может существенно изменить объем выполняемых работ.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Идеальный вариант, это когда трактовка понятий остается на стороне исполнителя. Если на уровне договора прописать это не получилось,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акаунт-менеджеру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остается только стать хорошим переговорщиком.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49592" cy="501990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Заказчик и исполнитель – партнеры или противники?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22375" y="1785926"/>
            <a:ext cx="6059425" cy="483433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Залог успешного проекта – совместная работа заказчика и исполнителя, направленная на то чтобы сделать проект максимально успешным. При этом исполнитель должен понимать, что лучше пойти заказчику навстречу и сделать немного больше планируемого, но получить на выходе хороший проект и перспективу дальнейшего сотрудничества, а заказчик должен понимать, что если своими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хотелками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и трактовками будет заставлять работать исполнителя существенно больше запланированного времени, у того может закончится или ресурс или мотивация, что неминуемо скажется на качестве проекта.</a:t>
            </a:r>
          </a:p>
          <a:p>
            <a:pPr marL="0" indent="0"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91502" cy="547710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Почему «зверские» </a:t>
            </a:r>
            <a:r>
              <a:rPr lang="ru-RU" sz="1600" dirty="0" err="1" smtClean="0"/>
              <a:t>дедлайны</a:t>
            </a:r>
            <a:r>
              <a:rPr lang="ru-RU" sz="1600" dirty="0" smtClean="0"/>
              <a:t> – это круто!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Истории успеха ABC </a:t>
            </a:r>
            <a:r>
              <a:rPr lang="ru-RU" sz="1600" dirty="0" err="1" smtClean="0"/>
              <a:t>ToRussiaWithSports</a:t>
            </a:r>
            <a:r>
              <a:rPr lang="ru-RU" sz="1600" dirty="0" smtClean="0"/>
              <a:t> и </a:t>
            </a:r>
            <a:r>
              <a:rPr lang="ru-RU" sz="1600" dirty="0" err="1" smtClean="0"/>
              <a:t>НАШЕ.ру</a:t>
            </a:r>
            <a:r>
              <a:rPr lang="ru-RU" sz="1600" dirty="0" smtClean="0"/>
              <a:t>.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22376" y="1958340"/>
            <a:ext cx="7217664" cy="46619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Дедлайн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это действительно круто, потому что в этом случае заказчик просто вынужден довериться вам, у него нет времени на «подумать», «согласовать с боссом», «вычитать договор» и, как следствие, написать ТЗ. Главная задача разработчика сделать все так, чтобы потом этот проект стал собственной гордостью, а заказчик  - довольным и верным на долгие годы клиентом.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Чтобы было круто,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дедлайн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должен быть настоящий, а не тот который могут потом отодвинуть. Настоящий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дедлайн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может быть, например, если уже выкуплена реклама или сдача работ приурочена к событию, которое не может быть отодвинуто – например, Новый Год :)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2001A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678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Для чего вообще нужно ТЗ</vt:lpstr>
      <vt:lpstr>Что делать если просят оценить большой проект, а ТЗ при этом нет.</vt:lpstr>
      <vt:lpstr>Кто пишет ТЗ</vt:lpstr>
      <vt:lpstr>Что писать в ТЗ</vt:lpstr>
      <vt:lpstr>Что такое трактовка понятий в ТЗ.  Как можно договориться с заказчиком о способах трактовки. </vt:lpstr>
      <vt:lpstr>Заказчик и исполнитель – партнеры или противники?</vt:lpstr>
      <vt:lpstr>Почему «зверские» дедлайны – это круто!  Истории успеха ABC ToRussiaWithSports и НАШЕ.ру. </vt:lpstr>
      <vt:lpstr>Что можно сделать за 14 дней при настоящем дедлайне:</vt:lpstr>
      <vt:lpstr>А за полтора месяца:</vt:lpstr>
      <vt:lpstr>Успешные проекты и ни одного ТЗ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 Khlebnikova</dc:creator>
  <cp:lastModifiedBy>Sony</cp:lastModifiedBy>
  <cp:revision>59</cp:revision>
  <dcterms:created xsi:type="dcterms:W3CDTF">2010-04-02T11:22:15Z</dcterms:created>
  <dcterms:modified xsi:type="dcterms:W3CDTF">2010-10-20T07:01:46Z</dcterms:modified>
</cp:coreProperties>
</file>